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mfortaa Bold" charset="1" panose="00000800000000000000"/>
      <p:regular r:id="rId19"/>
    </p:embeddedFont>
    <p:embeddedFont>
      <p:font typeface="Raleway Medium" charset="1" panose="00000000000000000000"/>
      <p:regular r:id="rId20"/>
    </p:embeddedFont>
    <p:embeddedFont>
      <p:font typeface="Raleway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0046" y="1416397"/>
            <a:ext cx="9269909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Skill Match – Resume Matcher and Skill Recommender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4384327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Team 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5225206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Gnanendhiran 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046" y="5826919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Likitha Devarasetty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046" y="6428631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Kuruba Hemanth Kishore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046" y="7030342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Lokeshwari Cheeraboyina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0046" y="7632055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Chunduru Manasa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046" y="8233767"/>
            <a:ext cx="9269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b="true" sz="237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Krishna Sree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69062" y="3789539"/>
            <a:ext cx="958899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                                                  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8046" y="2114848"/>
            <a:ext cx="926990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Introduction: Bridging the Skill Gap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8046" y="4225529"/>
            <a:ext cx="9269909" cy="208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project, "Skill Match," is designed to revolutionize how job seekers and employers connect. It's a smart system that analyzes resumes against job descriptions, providing a comprehensive match score and identifying crucial skill gaps.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8046" y="6547843"/>
            <a:ext cx="9269909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This tool helps users understand their strengths, pinpoint areas for improvement, and receive tailored recommendations to enhance their job readiness.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5784" y="771376"/>
            <a:ext cx="9838432" cy="129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The Challenge: Navigating the Job Market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1496" y="2389585"/>
            <a:ext cx="9867007" cy="1719857"/>
            <a:chOff x="0" y="0"/>
            <a:chExt cx="13156010" cy="22931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1311783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3117830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932411" y="0"/>
                  </a:lnTo>
                  <a:cubicBezTo>
                    <a:pt x="13034772" y="0"/>
                    <a:pt x="13117830" y="81915"/>
                    <a:pt x="13117830" y="182880"/>
                  </a:cubicBezTo>
                  <a:lnTo>
                    <a:pt x="13117830" y="2072132"/>
                  </a:lnTo>
                  <a:cubicBezTo>
                    <a:pt x="13117830" y="2173097"/>
                    <a:pt x="13034772" y="2255012"/>
                    <a:pt x="12932411" y="2255012"/>
                  </a:cubicBezTo>
                  <a:lnTo>
                    <a:pt x="185420" y="2255012"/>
                  </a:lnTo>
                  <a:cubicBezTo>
                    <a:pt x="83058" y="2255012"/>
                    <a:pt x="0" y="2173097"/>
                    <a:pt x="0" y="2072132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55930" cy="2293112"/>
            </a:xfrm>
            <a:custGeom>
              <a:avLst/>
              <a:gdLst/>
              <a:ahLst/>
              <a:cxnLst/>
              <a:rect r="r" b="b" t="t" l="l"/>
              <a:pathLst>
                <a:path h="2293112" w="13155930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951461" y="0"/>
                  </a:lnTo>
                  <a:lnTo>
                    <a:pt x="12951461" y="19050"/>
                  </a:lnTo>
                  <a:lnTo>
                    <a:pt x="12951461" y="0"/>
                  </a:lnTo>
                  <a:cubicBezTo>
                    <a:pt x="13064110" y="0"/>
                    <a:pt x="13155930" y="90170"/>
                    <a:pt x="13155930" y="201930"/>
                  </a:cubicBezTo>
                  <a:lnTo>
                    <a:pt x="13136880" y="201930"/>
                  </a:lnTo>
                  <a:lnTo>
                    <a:pt x="13155930" y="201930"/>
                  </a:lnTo>
                  <a:lnTo>
                    <a:pt x="13155930" y="2091182"/>
                  </a:lnTo>
                  <a:lnTo>
                    <a:pt x="13136880" y="2091182"/>
                  </a:lnTo>
                  <a:lnTo>
                    <a:pt x="13155930" y="2091182"/>
                  </a:lnTo>
                  <a:cubicBezTo>
                    <a:pt x="13155930" y="2202942"/>
                    <a:pt x="13064110" y="2293112"/>
                    <a:pt x="12951461" y="2293112"/>
                  </a:cubicBezTo>
                  <a:lnTo>
                    <a:pt x="12951461" y="2274062"/>
                  </a:lnTo>
                  <a:lnTo>
                    <a:pt x="12951461" y="2293112"/>
                  </a:lnTo>
                  <a:lnTo>
                    <a:pt x="204470" y="2293112"/>
                  </a:lnTo>
                  <a:lnTo>
                    <a:pt x="204470" y="2274062"/>
                  </a:lnTo>
                  <a:lnTo>
                    <a:pt x="204470" y="2293112"/>
                  </a:lnTo>
                  <a:cubicBezTo>
                    <a:pt x="91821" y="2293112"/>
                    <a:pt x="0" y="2202942"/>
                    <a:pt x="0" y="209118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91182"/>
                  </a:lnTo>
                  <a:lnTo>
                    <a:pt x="19050" y="2091182"/>
                  </a:lnTo>
                  <a:lnTo>
                    <a:pt x="38100" y="2091182"/>
                  </a:lnTo>
                  <a:cubicBezTo>
                    <a:pt x="38100" y="2181479"/>
                    <a:pt x="112395" y="2255012"/>
                    <a:pt x="204470" y="2255012"/>
                  </a:cubicBezTo>
                  <a:lnTo>
                    <a:pt x="12951461" y="2255012"/>
                  </a:lnTo>
                  <a:cubicBezTo>
                    <a:pt x="13043663" y="2255012"/>
                    <a:pt x="13117830" y="2181352"/>
                    <a:pt x="13117830" y="2091182"/>
                  </a:cubicBezTo>
                  <a:lnTo>
                    <a:pt x="13117830" y="201930"/>
                  </a:lnTo>
                  <a:cubicBezTo>
                    <a:pt x="13117830" y="111633"/>
                    <a:pt x="13043536" y="38100"/>
                    <a:pt x="12951461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7209" y="2403872"/>
            <a:ext cx="114300" cy="1691282"/>
            <a:chOff x="0" y="0"/>
            <a:chExt cx="152400" cy="22550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40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78812"/>
                  </a:lnTo>
                  <a:cubicBezTo>
                    <a:pt x="152400" y="2220849"/>
                    <a:pt x="118237" y="2255012"/>
                    <a:pt x="76200" y="2255012"/>
                  </a:cubicBezTo>
                  <a:cubicBezTo>
                    <a:pt x="34163" y="2255012"/>
                    <a:pt x="0" y="2220849"/>
                    <a:pt x="0" y="2178812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37345" y="2640657"/>
            <a:ext cx="3457872" cy="33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Resume-Job Fit Confusion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7345" y="3035648"/>
            <a:ext cx="9241036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Students often struggle to understand how well their resume aligns with specific job requirements.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1496" y="4308127"/>
            <a:ext cx="9867007" cy="1719858"/>
            <a:chOff x="0" y="0"/>
            <a:chExt cx="13156010" cy="22931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311783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3117830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932411" y="0"/>
                  </a:lnTo>
                  <a:cubicBezTo>
                    <a:pt x="13034772" y="0"/>
                    <a:pt x="13117830" y="81915"/>
                    <a:pt x="13117830" y="182880"/>
                  </a:cubicBezTo>
                  <a:lnTo>
                    <a:pt x="13117830" y="2072132"/>
                  </a:lnTo>
                  <a:cubicBezTo>
                    <a:pt x="13117830" y="2173097"/>
                    <a:pt x="13034772" y="2255012"/>
                    <a:pt x="12932411" y="2255012"/>
                  </a:cubicBezTo>
                  <a:lnTo>
                    <a:pt x="185420" y="2255012"/>
                  </a:lnTo>
                  <a:cubicBezTo>
                    <a:pt x="83058" y="2255012"/>
                    <a:pt x="0" y="2173097"/>
                    <a:pt x="0" y="2072132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55930" cy="2293112"/>
            </a:xfrm>
            <a:custGeom>
              <a:avLst/>
              <a:gdLst/>
              <a:ahLst/>
              <a:cxnLst/>
              <a:rect r="r" b="b" t="t" l="l"/>
              <a:pathLst>
                <a:path h="2293112" w="13155930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951461" y="0"/>
                  </a:lnTo>
                  <a:lnTo>
                    <a:pt x="12951461" y="19050"/>
                  </a:lnTo>
                  <a:lnTo>
                    <a:pt x="12951461" y="0"/>
                  </a:lnTo>
                  <a:cubicBezTo>
                    <a:pt x="13064110" y="0"/>
                    <a:pt x="13155930" y="90170"/>
                    <a:pt x="13155930" y="201930"/>
                  </a:cubicBezTo>
                  <a:lnTo>
                    <a:pt x="13136880" y="201930"/>
                  </a:lnTo>
                  <a:lnTo>
                    <a:pt x="13155930" y="201930"/>
                  </a:lnTo>
                  <a:lnTo>
                    <a:pt x="13155930" y="2091182"/>
                  </a:lnTo>
                  <a:lnTo>
                    <a:pt x="13136880" y="2091182"/>
                  </a:lnTo>
                  <a:lnTo>
                    <a:pt x="13155930" y="2091182"/>
                  </a:lnTo>
                  <a:cubicBezTo>
                    <a:pt x="13155930" y="2202942"/>
                    <a:pt x="13064110" y="2293112"/>
                    <a:pt x="12951461" y="2293112"/>
                  </a:cubicBezTo>
                  <a:lnTo>
                    <a:pt x="12951461" y="2274062"/>
                  </a:lnTo>
                  <a:lnTo>
                    <a:pt x="12951461" y="2293112"/>
                  </a:lnTo>
                  <a:lnTo>
                    <a:pt x="204470" y="2293112"/>
                  </a:lnTo>
                  <a:lnTo>
                    <a:pt x="204470" y="2274062"/>
                  </a:lnTo>
                  <a:lnTo>
                    <a:pt x="204470" y="2293112"/>
                  </a:lnTo>
                  <a:cubicBezTo>
                    <a:pt x="91821" y="2293112"/>
                    <a:pt x="0" y="2202942"/>
                    <a:pt x="0" y="209118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91182"/>
                  </a:lnTo>
                  <a:lnTo>
                    <a:pt x="19050" y="2091182"/>
                  </a:lnTo>
                  <a:lnTo>
                    <a:pt x="38100" y="2091182"/>
                  </a:lnTo>
                  <a:cubicBezTo>
                    <a:pt x="38100" y="2181479"/>
                    <a:pt x="112395" y="2255012"/>
                    <a:pt x="204470" y="2255012"/>
                  </a:cubicBezTo>
                  <a:lnTo>
                    <a:pt x="12951461" y="2255012"/>
                  </a:lnTo>
                  <a:cubicBezTo>
                    <a:pt x="13043663" y="2255012"/>
                    <a:pt x="13117830" y="2181352"/>
                    <a:pt x="13117830" y="2091182"/>
                  </a:cubicBezTo>
                  <a:lnTo>
                    <a:pt x="13117830" y="201930"/>
                  </a:lnTo>
                  <a:cubicBezTo>
                    <a:pt x="13117830" y="111633"/>
                    <a:pt x="13043536" y="38100"/>
                    <a:pt x="12951461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7209" y="4322415"/>
            <a:ext cx="114300" cy="1691282"/>
            <a:chOff x="0" y="0"/>
            <a:chExt cx="152400" cy="22550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40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78812"/>
                  </a:lnTo>
                  <a:cubicBezTo>
                    <a:pt x="152400" y="2220849"/>
                    <a:pt x="118237" y="2255012"/>
                    <a:pt x="76200" y="2255012"/>
                  </a:cubicBezTo>
                  <a:cubicBezTo>
                    <a:pt x="34163" y="2255012"/>
                    <a:pt x="0" y="2220849"/>
                    <a:pt x="0" y="2178812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37345" y="4559201"/>
            <a:ext cx="4375994" cy="33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Time-Consuming Manual Reviews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7345" y="4954190"/>
            <a:ext cx="9241036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Recruiters spend excessive time manually reviewing countless resumes, leading to inefficiencies.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81496" y="6226671"/>
            <a:ext cx="9867007" cy="1719858"/>
            <a:chOff x="0" y="0"/>
            <a:chExt cx="13156010" cy="22931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1311783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3117830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932411" y="0"/>
                  </a:lnTo>
                  <a:cubicBezTo>
                    <a:pt x="13034772" y="0"/>
                    <a:pt x="13117830" y="81915"/>
                    <a:pt x="13117830" y="182880"/>
                  </a:cubicBezTo>
                  <a:lnTo>
                    <a:pt x="13117830" y="2072132"/>
                  </a:lnTo>
                  <a:cubicBezTo>
                    <a:pt x="13117830" y="2173097"/>
                    <a:pt x="13034772" y="2255012"/>
                    <a:pt x="12932411" y="2255012"/>
                  </a:cubicBezTo>
                  <a:lnTo>
                    <a:pt x="185420" y="2255012"/>
                  </a:lnTo>
                  <a:cubicBezTo>
                    <a:pt x="83058" y="2255012"/>
                    <a:pt x="0" y="2173097"/>
                    <a:pt x="0" y="2072132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55930" cy="2293112"/>
            </a:xfrm>
            <a:custGeom>
              <a:avLst/>
              <a:gdLst/>
              <a:ahLst/>
              <a:cxnLst/>
              <a:rect r="r" b="b" t="t" l="l"/>
              <a:pathLst>
                <a:path h="2293112" w="13155930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951461" y="0"/>
                  </a:lnTo>
                  <a:lnTo>
                    <a:pt x="12951461" y="19050"/>
                  </a:lnTo>
                  <a:lnTo>
                    <a:pt x="12951461" y="0"/>
                  </a:lnTo>
                  <a:cubicBezTo>
                    <a:pt x="13064110" y="0"/>
                    <a:pt x="13155930" y="90170"/>
                    <a:pt x="13155930" y="201930"/>
                  </a:cubicBezTo>
                  <a:lnTo>
                    <a:pt x="13136880" y="201930"/>
                  </a:lnTo>
                  <a:lnTo>
                    <a:pt x="13155930" y="201930"/>
                  </a:lnTo>
                  <a:lnTo>
                    <a:pt x="13155930" y="2091182"/>
                  </a:lnTo>
                  <a:lnTo>
                    <a:pt x="13136880" y="2091182"/>
                  </a:lnTo>
                  <a:lnTo>
                    <a:pt x="13155930" y="2091182"/>
                  </a:lnTo>
                  <a:cubicBezTo>
                    <a:pt x="13155930" y="2202942"/>
                    <a:pt x="13064110" y="2293112"/>
                    <a:pt x="12951461" y="2293112"/>
                  </a:cubicBezTo>
                  <a:lnTo>
                    <a:pt x="12951461" y="2274062"/>
                  </a:lnTo>
                  <a:lnTo>
                    <a:pt x="12951461" y="2293112"/>
                  </a:lnTo>
                  <a:lnTo>
                    <a:pt x="204470" y="2293112"/>
                  </a:lnTo>
                  <a:lnTo>
                    <a:pt x="204470" y="2274062"/>
                  </a:lnTo>
                  <a:lnTo>
                    <a:pt x="204470" y="2293112"/>
                  </a:lnTo>
                  <a:cubicBezTo>
                    <a:pt x="91821" y="2293112"/>
                    <a:pt x="0" y="2202942"/>
                    <a:pt x="0" y="209118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91182"/>
                  </a:lnTo>
                  <a:lnTo>
                    <a:pt x="19050" y="2091182"/>
                  </a:lnTo>
                  <a:lnTo>
                    <a:pt x="38100" y="2091182"/>
                  </a:lnTo>
                  <a:cubicBezTo>
                    <a:pt x="38100" y="2181479"/>
                    <a:pt x="112395" y="2255012"/>
                    <a:pt x="204470" y="2255012"/>
                  </a:cubicBezTo>
                  <a:lnTo>
                    <a:pt x="12951461" y="2255012"/>
                  </a:lnTo>
                  <a:cubicBezTo>
                    <a:pt x="13043663" y="2255012"/>
                    <a:pt x="13117830" y="2181352"/>
                    <a:pt x="13117830" y="2091182"/>
                  </a:cubicBezTo>
                  <a:lnTo>
                    <a:pt x="13117830" y="201930"/>
                  </a:lnTo>
                  <a:cubicBezTo>
                    <a:pt x="13117830" y="111633"/>
                    <a:pt x="13043536" y="38100"/>
                    <a:pt x="12951461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67209" y="6240959"/>
            <a:ext cx="114300" cy="1691282"/>
            <a:chOff x="0" y="0"/>
            <a:chExt cx="152400" cy="22550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2400" cy="2255012"/>
            </a:xfrm>
            <a:custGeom>
              <a:avLst/>
              <a:gdLst/>
              <a:ahLst/>
              <a:cxnLst/>
              <a:rect r="r" b="b" t="t" l="l"/>
              <a:pathLst>
                <a:path h="2255012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2178812"/>
                  </a:lnTo>
                  <a:cubicBezTo>
                    <a:pt x="152400" y="2220849"/>
                    <a:pt x="118237" y="2255012"/>
                    <a:pt x="76200" y="2255012"/>
                  </a:cubicBezTo>
                  <a:cubicBezTo>
                    <a:pt x="34163" y="2255012"/>
                    <a:pt x="0" y="2220849"/>
                    <a:pt x="0" y="2178812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37345" y="6477744"/>
            <a:ext cx="2526357" cy="33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Unclear Skill Gaps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7345" y="6872734"/>
            <a:ext cx="9241036" cy="80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Applicants lack clear insights into their missing skills, hindering targeted self-improvement.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81496" y="8145215"/>
            <a:ext cx="9867007" cy="1356122"/>
            <a:chOff x="0" y="0"/>
            <a:chExt cx="13156010" cy="18081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13117957" cy="1769999"/>
            </a:xfrm>
            <a:custGeom>
              <a:avLst/>
              <a:gdLst/>
              <a:ahLst/>
              <a:cxnLst/>
              <a:rect r="r" b="b" t="t" l="l"/>
              <a:pathLst>
                <a:path h="1769999" w="13117957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2931648" y="0"/>
                  </a:lnTo>
                  <a:cubicBezTo>
                    <a:pt x="13034518" y="0"/>
                    <a:pt x="13117957" y="81915"/>
                    <a:pt x="13117957" y="182880"/>
                  </a:cubicBezTo>
                  <a:lnTo>
                    <a:pt x="13117957" y="1587119"/>
                  </a:lnTo>
                  <a:cubicBezTo>
                    <a:pt x="13117957" y="1688084"/>
                    <a:pt x="13034518" y="1769999"/>
                    <a:pt x="12931648" y="1769999"/>
                  </a:cubicBezTo>
                  <a:lnTo>
                    <a:pt x="186309" y="1769999"/>
                  </a:lnTo>
                  <a:cubicBezTo>
                    <a:pt x="83439" y="1769999"/>
                    <a:pt x="0" y="1688084"/>
                    <a:pt x="0" y="1587119"/>
                  </a:cubicBezTo>
                  <a:close/>
                </a:path>
              </a:pathLst>
            </a:custGeom>
            <a:solidFill>
              <a:srgbClr val="27272B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156057" cy="1808099"/>
            </a:xfrm>
            <a:custGeom>
              <a:avLst/>
              <a:gdLst/>
              <a:ahLst/>
              <a:cxnLst/>
              <a:rect r="r" b="b" t="t" l="l"/>
              <a:pathLst>
                <a:path h="1808099" w="13156057">
                  <a:moveTo>
                    <a:pt x="0" y="201930"/>
                  </a:moveTo>
                  <a:cubicBezTo>
                    <a:pt x="0" y="90043"/>
                    <a:pt x="92202" y="0"/>
                    <a:pt x="205359" y="0"/>
                  </a:cubicBezTo>
                  <a:lnTo>
                    <a:pt x="12950698" y="0"/>
                  </a:lnTo>
                  <a:lnTo>
                    <a:pt x="12950698" y="19050"/>
                  </a:lnTo>
                  <a:lnTo>
                    <a:pt x="12950698" y="0"/>
                  </a:lnTo>
                  <a:cubicBezTo>
                    <a:pt x="13063728" y="0"/>
                    <a:pt x="13156057" y="90043"/>
                    <a:pt x="13156057" y="201930"/>
                  </a:cubicBezTo>
                  <a:lnTo>
                    <a:pt x="13137007" y="201930"/>
                  </a:lnTo>
                  <a:lnTo>
                    <a:pt x="13156057" y="201930"/>
                  </a:lnTo>
                  <a:lnTo>
                    <a:pt x="13156057" y="1606169"/>
                  </a:lnTo>
                  <a:lnTo>
                    <a:pt x="13137007" y="1606169"/>
                  </a:lnTo>
                  <a:lnTo>
                    <a:pt x="13156057" y="1606169"/>
                  </a:lnTo>
                  <a:cubicBezTo>
                    <a:pt x="13156057" y="1718056"/>
                    <a:pt x="13063855" y="1808099"/>
                    <a:pt x="12950698" y="1808099"/>
                  </a:cubicBezTo>
                  <a:lnTo>
                    <a:pt x="12950698" y="1789049"/>
                  </a:lnTo>
                  <a:lnTo>
                    <a:pt x="12950698" y="1808099"/>
                  </a:lnTo>
                  <a:lnTo>
                    <a:pt x="205359" y="1808099"/>
                  </a:lnTo>
                  <a:lnTo>
                    <a:pt x="205359" y="1789049"/>
                  </a:lnTo>
                  <a:lnTo>
                    <a:pt x="205359" y="1808099"/>
                  </a:lnTo>
                  <a:cubicBezTo>
                    <a:pt x="92329" y="1808099"/>
                    <a:pt x="0" y="1718056"/>
                    <a:pt x="0" y="160616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606169"/>
                  </a:lnTo>
                  <a:lnTo>
                    <a:pt x="19050" y="1606169"/>
                  </a:lnTo>
                  <a:lnTo>
                    <a:pt x="38100" y="1606169"/>
                  </a:lnTo>
                  <a:cubicBezTo>
                    <a:pt x="38100" y="1696339"/>
                    <a:pt x="112649" y="1769999"/>
                    <a:pt x="205359" y="1769999"/>
                  </a:cubicBezTo>
                  <a:lnTo>
                    <a:pt x="12950698" y="1769999"/>
                  </a:lnTo>
                  <a:cubicBezTo>
                    <a:pt x="13043408" y="1769999"/>
                    <a:pt x="13117957" y="1696339"/>
                    <a:pt x="13117957" y="1606169"/>
                  </a:cubicBezTo>
                  <a:lnTo>
                    <a:pt x="13117957" y="201930"/>
                  </a:lnTo>
                  <a:cubicBezTo>
                    <a:pt x="13117957" y="111760"/>
                    <a:pt x="13043408" y="38100"/>
                    <a:pt x="12950698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F5F63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767209" y="8159503"/>
            <a:ext cx="114300" cy="1327547"/>
            <a:chOff x="0" y="0"/>
            <a:chExt cx="152400" cy="177006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2400" cy="1770126"/>
            </a:xfrm>
            <a:custGeom>
              <a:avLst/>
              <a:gdLst/>
              <a:ahLst/>
              <a:cxnLst/>
              <a:rect r="r" b="b" t="t" l="l"/>
              <a:pathLst>
                <a:path h="1770126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93926"/>
                  </a:lnTo>
                  <a:cubicBezTo>
                    <a:pt x="152400" y="1735963"/>
                    <a:pt x="118237" y="1770126"/>
                    <a:pt x="76200" y="1770126"/>
                  </a:cubicBezTo>
                  <a:cubicBezTo>
                    <a:pt x="34163" y="1770126"/>
                    <a:pt x="0" y="1735963"/>
                    <a:pt x="0" y="1693926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137345" y="8396288"/>
            <a:ext cx="2972693" cy="33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Lack of Quick Analysis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7345" y="8791278"/>
            <a:ext cx="9241036" cy="43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There's no readily available tool to quickly highlight both matched and missing skills.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6907" y="962322"/>
            <a:ext cx="13313271" cy="80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Our Objectives: Empowering Job Seekers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6907" y="2324546"/>
            <a:ext cx="5258692" cy="3569494"/>
            <a:chOff x="0" y="0"/>
            <a:chExt cx="7011590" cy="47593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11670" cy="4759325"/>
            </a:xfrm>
            <a:custGeom>
              <a:avLst/>
              <a:gdLst/>
              <a:ahLst/>
              <a:cxnLst/>
              <a:rect r="r" b="b" t="t" l="l"/>
              <a:pathLst>
                <a:path h="4759325" w="7011670">
                  <a:moveTo>
                    <a:pt x="0" y="558292"/>
                  </a:moveTo>
                  <a:cubicBezTo>
                    <a:pt x="0" y="249936"/>
                    <a:pt x="249936" y="0"/>
                    <a:pt x="558292" y="0"/>
                  </a:cubicBezTo>
                  <a:lnTo>
                    <a:pt x="6453378" y="0"/>
                  </a:lnTo>
                  <a:cubicBezTo>
                    <a:pt x="6761735" y="0"/>
                    <a:pt x="7011670" y="249936"/>
                    <a:pt x="7011670" y="558292"/>
                  </a:cubicBezTo>
                  <a:lnTo>
                    <a:pt x="7011670" y="4201033"/>
                  </a:lnTo>
                  <a:cubicBezTo>
                    <a:pt x="7011670" y="4509389"/>
                    <a:pt x="6761735" y="4759325"/>
                    <a:pt x="6453378" y="4759325"/>
                  </a:cubicBezTo>
                  <a:lnTo>
                    <a:pt x="558292" y="4759325"/>
                  </a:lnTo>
                  <a:cubicBezTo>
                    <a:pt x="249936" y="4759325"/>
                    <a:pt x="0" y="4509389"/>
                    <a:pt x="0" y="420103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5960" y="2603599"/>
            <a:ext cx="837307" cy="837307"/>
            <a:chOff x="0" y="0"/>
            <a:chExt cx="1116410" cy="1116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486198" y="2833688"/>
            <a:ext cx="376833" cy="376833"/>
          </a:xfrm>
          <a:custGeom>
            <a:avLst/>
            <a:gdLst/>
            <a:ahLst/>
            <a:cxnLst/>
            <a:rect r="r" b="b" t="t" l="l"/>
            <a:pathLst>
              <a:path h="376833" w="376833">
                <a:moveTo>
                  <a:pt x="0" y="0"/>
                </a:moveTo>
                <a:lnTo>
                  <a:pt x="376832" y="0"/>
                </a:lnTo>
                <a:lnTo>
                  <a:pt x="376832" y="376832"/>
                </a:lnTo>
                <a:lnTo>
                  <a:pt x="0" y="37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000" r="0" b="-50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55960" y="3710434"/>
            <a:ext cx="3101579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Extract Skills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960" y="4179837"/>
            <a:ext cx="4700588" cy="14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Automatically identify and extract relevant skills from resumes and job descriptions.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14654" y="2324546"/>
            <a:ext cx="5258692" cy="3569494"/>
            <a:chOff x="0" y="0"/>
            <a:chExt cx="7011590" cy="47593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11670" cy="4759325"/>
            </a:xfrm>
            <a:custGeom>
              <a:avLst/>
              <a:gdLst/>
              <a:ahLst/>
              <a:cxnLst/>
              <a:rect r="r" b="b" t="t" l="l"/>
              <a:pathLst>
                <a:path h="4759325" w="7011670">
                  <a:moveTo>
                    <a:pt x="0" y="558292"/>
                  </a:moveTo>
                  <a:cubicBezTo>
                    <a:pt x="0" y="249936"/>
                    <a:pt x="249936" y="0"/>
                    <a:pt x="558292" y="0"/>
                  </a:cubicBezTo>
                  <a:lnTo>
                    <a:pt x="6453378" y="0"/>
                  </a:lnTo>
                  <a:cubicBezTo>
                    <a:pt x="6761735" y="0"/>
                    <a:pt x="7011670" y="249936"/>
                    <a:pt x="7011670" y="558292"/>
                  </a:cubicBezTo>
                  <a:lnTo>
                    <a:pt x="7011670" y="4201033"/>
                  </a:lnTo>
                  <a:cubicBezTo>
                    <a:pt x="7011670" y="4509389"/>
                    <a:pt x="6761735" y="4759325"/>
                    <a:pt x="6453378" y="4759325"/>
                  </a:cubicBezTo>
                  <a:lnTo>
                    <a:pt x="558292" y="4759325"/>
                  </a:lnTo>
                  <a:cubicBezTo>
                    <a:pt x="249936" y="4759325"/>
                    <a:pt x="0" y="4509389"/>
                    <a:pt x="0" y="420103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793706" y="2603599"/>
            <a:ext cx="837307" cy="837307"/>
            <a:chOff x="0" y="0"/>
            <a:chExt cx="1116410" cy="11164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7023944" y="2833688"/>
            <a:ext cx="376832" cy="376833"/>
          </a:xfrm>
          <a:custGeom>
            <a:avLst/>
            <a:gdLst/>
            <a:ahLst/>
            <a:cxnLst/>
            <a:rect r="r" b="b" t="t" l="l"/>
            <a:pathLst>
              <a:path h="376833" w="376832">
                <a:moveTo>
                  <a:pt x="0" y="0"/>
                </a:moveTo>
                <a:lnTo>
                  <a:pt x="376832" y="0"/>
                </a:lnTo>
                <a:lnTo>
                  <a:pt x="376832" y="376832"/>
                </a:lnTo>
                <a:lnTo>
                  <a:pt x="0" y="376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93706" y="3710434"/>
            <a:ext cx="3101579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Compare &amp; Score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93706" y="4179837"/>
            <a:ext cx="4700588" cy="14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Compare extracted skills to compute a precise resume-job match score.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52399" y="2324546"/>
            <a:ext cx="5258692" cy="3569494"/>
            <a:chOff x="0" y="0"/>
            <a:chExt cx="7011590" cy="47593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11670" cy="4759325"/>
            </a:xfrm>
            <a:custGeom>
              <a:avLst/>
              <a:gdLst/>
              <a:ahLst/>
              <a:cxnLst/>
              <a:rect r="r" b="b" t="t" l="l"/>
              <a:pathLst>
                <a:path h="4759325" w="7011670">
                  <a:moveTo>
                    <a:pt x="0" y="558292"/>
                  </a:moveTo>
                  <a:cubicBezTo>
                    <a:pt x="0" y="249936"/>
                    <a:pt x="249936" y="0"/>
                    <a:pt x="558292" y="0"/>
                  </a:cubicBezTo>
                  <a:lnTo>
                    <a:pt x="6453378" y="0"/>
                  </a:lnTo>
                  <a:cubicBezTo>
                    <a:pt x="6761735" y="0"/>
                    <a:pt x="7011670" y="249936"/>
                    <a:pt x="7011670" y="558292"/>
                  </a:cubicBezTo>
                  <a:lnTo>
                    <a:pt x="7011670" y="4201033"/>
                  </a:lnTo>
                  <a:cubicBezTo>
                    <a:pt x="7011670" y="4509389"/>
                    <a:pt x="6761735" y="4759325"/>
                    <a:pt x="6453378" y="4759325"/>
                  </a:cubicBezTo>
                  <a:lnTo>
                    <a:pt x="558292" y="4759325"/>
                  </a:lnTo>
                  <a:cubicBezTo>
                    <a:pt x="249936" y="4759325"/>
                    <a:pt x="0" y="4509389"/>
                    <a:pt x="0" y="4201033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331452" y="2603599"/>
            <a:ext cx="837308" cy="837307"/>
            <a:chOff x="0" y="0"/>
            <a:chExt cx="1116410" cy="11164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2561689" y="2833688"/>
            <a:ext cx="376832" cy="376833"/>
          </a:xfrm>
          <a:custGeom>
            <a:avLst/>
            <a:gdLst/>
            <a:ahLst/>
            <a:cxnLst/>
            <a:rect r="r" b="b" t="t" l="l"/>
            <a:pathLst>
              <a:path h="376833" w="376832">
                <a:moveTo>
                  <a:pt x="0" y="0"/>
                </a:moveTo>
                <a:lnTo>
                  <a:pt x="376832" y="0"/>
                </a:lnTo>
                <a:lnTo>
                  <a:pt x="376832" y="376832"/>
                </a:lnTo>
                <a:lnTo>
                  <a:pt x="0" y="376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250" t="0" r="-625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331452" y="3710434"/>
            <a:ext cx="3101579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Identify Gaps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1452" y="4179837"/>
            <a:ext cx="4700588" cy="14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Clearly highlight missing skills required for the job and extra skills possessed by the applicant.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76907" y="6173092"/>
            <a:ext cx="8027491" cy="3122860"/>
            <a:chOff x="0" y="0"/>
            <a:chExt cx="10703322" cy="41638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703306" cy="4163822"/>
            </a:xfrm>
            <a:custGeom>
              <a:avLst/>
              <a:gdLst/>
              <a:ahLst/>
              <a:cxnLst/>
              <a:rect r="r" b="b" t="t" l="l"/>
              <a:pathLst>
                <a:path h="4163822" w="10703306">
                  <a:moveTo>
                    <a:pt x="0" y="558292"/>
                  </a:moveTo>
                  <a:cubicBezTo>
                    <a:pt x="0" y="249936"/>
                    <a:pt x="249936" y="0"/>
                    <a:pt x="558292" y="0"/>
                  </a:cubicBezTo>
                  <a:lnTo>
                    <a:pt x="10145014" y="0"/>
                  </a:lnTo>
                  <a:cubicBezTo>
                    <a:pt x="10453370" y="0"/>
                    <a:pt x="10703306" y="249936"/>
                    <a:pt x="10703306" y="558292"/>
                  </a:cubicBezTo>
                  <a:lnTo>
                    <a:pt x="10703306" y="3605530"/>
                  </a:lnTo>
                  <a:cubicBezTo>
                    <a:pt x="10703306" y="3913886"/>
                    <a:pt x="10453370" y="4163822"/>
                    <a:pt x="10145014" y="4163822"/>
                  </a:cubicBezTo>
                  <a:lnTo>
                    <a:pt x="558292" y="4163822"/>
                  </a:lnTo>
                  <a:cubicBezTo>
                    <a:pt x="249936" y="4163822"/>
                    <a:pt x="0" y="3913886"/>
                    <a:pt x="0" y="3605530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55960" y="6452146"/>
            <a:ext cx="837307" cy="837307"/>
            <a:chOff x="0" y="0"/>
            <a:chExt cx="1116410" cy="111641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1486198" y="6682234"/>
            <a:ext cx="376833" cy="376832"/>
          </a:xfrm>
          <a:custGeom>
            <a:avLst/>
            <a:gdLst/>
            <a:ahLst/>
            <a:cxnLst/>
            <a:rect r="r" b="b" t="t" l="l"/>
            <a:pathLst>
              <a:path h="376832" w="376833">
                <a:moveTo>
                  <a:pt x="0" y="0"/>
                </a:moveTo>
                <a:lnTo>
                  <a:pt x="376832" y="0"/>
                </a:lnTo>
                <a:lnTo>
                  <a:pt x="376832" y="376832"/>
                </a:lnTo>
                <a:lnTo>
                  <a:pt x="0" y="3768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55960" y="7558980"/>
            <a:ext cx="3101579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Recommend Skills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5960" y="8028385"/>
            <a:ext cx="7469386" cy="98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Provide actionable recommendations for skills to acquire, improving job readiness.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83452" y="6173092"/>
            <a:ext cx="8027640" cy="3122860"/>
            <a:chOff x="0" y="0"/>
            <a:chExt cx="10703520" cy="416381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703561" cy="4163822"/>
            </a:xfrm>
            <a:custGeom>
              <a:avLst/>
              <a:gdLst/>
              <a:ahLst/>
              <a:cxnLst/>
              <a:rect r="r" b="b" t="t" l="l"/>
              <a:pathLst>
                <a:path h="4163822" w="10703561">
                  <a:moveTo>
                    <a:pt x="0" y="558292"/>
                  </a:moveTo>
                  <a:cubicBezTo>
                    <a:pt x="0" y="249936"/>
                    <a:pt x="249936" y="0"/>
                    <a:pt x="558292" y="0"/>
                  </a:cubicBezTo>
                  <a:lnTo>
                    <a:pt x="10145268" y="0"/>
                  </a:lnTo>
                  <a:cubicBezTo>
                    <a:pt x="10453625" y="0"/>
                    <a:pt x="10703561" y="249936"/>
                    <a:pt x="10703561" y="558292"/>
                  </a:cubicBezTo>
                  <a:lnTo>
                    <a:pt x="10703561" y="3605530"/>
                  </a:lnTo>
                  <a:cubicBezTo>
                    <a:pt x="10703561" y="3913886"/>
                    <a:pt x="10453625" y="4163822"/>
                    <a:pt x="10145268" y="4163822"/>
                  </a:cubicBezTo>
                  <a:lnTo>
                    <a:pt x="558292" y="4163822"/>
                  </a:lnTo>
                  <a:cubicBezTo>
                    <a:pt x="249936" y="4163822"/>
                    <a:pt x="0" y="3913886"/>
                    <a:pt x="0" y="3605530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562505" y="6452146"/>
            <a:ext cx="837307" cy="837307"/>
            <a:chOff x="0" y="0"/>
            <a:chExt cx="1116410" cy="11164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16457" cy="1116457"/>
            </a:xfrm>
            <a:custGeom>
              <a:avLst/>
              <a:gdLst/>
              <a:ahLst/>
              <a:cxnLst/>
              <a:rect r="r" b="b" t="t" l="l"/>
              <a:pathLst>
                <a:path h="1116457" w="1116457">
                  <a:moveTo>
                    <a:pt x="0" y="558165"/>
                  </a:moveTo>
                  <a:cubicBezTo>
                    <a:pt x="0" y="249936"/>
                    <a:pt x="249936" y="0"/>
                    <a:pt x="558165" y="0"/>
                  </a:cubicBezTo>
                  <a:cubicBezTo>
                    <a:pt x="866394" y="0"/>
                    <a:pt x="1116457" y="249936"/>
                    <a:pt x="1116457" y="558165"/>
                  </a:cubicBezTo>
                  <a:cubicBezTo>
                    <a:pt x="1116457" y="866394"/>
                    <a:pt x="866521" y="1116457"/>
                    <a:pt x="558165" y="1116457"/>
                  </a:cubicBezTo>
                  <a:cubicBezTo>
                    <a:pt x="249809" y="1116457"/>
                    <a:pt x="0" y="866521"/>
                    <a:pt x="0" y="558165"/>
                  </a:cubicBezTo>
                  <a:close/>
                </a:path>
              </a:pathLst>
            </a:custGeom>
            <a:solidFill>
              <a:srgbClr val="FFE14D"/>
            </a:solidFill>
          </p:spPr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9792741" y="6682234"/>
            <a:ext cx="376832" cy="376832"/>
          </a:xfrm>
          <a:custGeom>
            <a:avLst/>
            <a:gdLst/>
            <a:ahLst/>
            <a:cxnLst/>
            <a:rect r="r" b="b" t="t" l="l"/>
            <a:pathLst>
              <a:path h="376832" w="376832">
                <a:moveTo>
                  <a:pt x="0" y="0"/>
                </a:moveTo>
                <a:lnTo>
                  <a:pt x="376833" y="0"/>
                </a:lnTo>
                <a:lnTo>
                  <a:pt x="376833" y="376832"/>
                </a:lnTo>
                <a:lnTo>
                  <a:pt x="0" y="3768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9562505" y="7558980"/>
            <a:ext cx="3539132" cy="39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Provide Clear Insights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62505" y="8028385"/>
            <a:ext cx="7469535" cy="98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 comprehensive and easy-to-understand results to users.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2158" y="804267"/>
            <a:ext cx="10058697" cy="8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12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End-to-End Project Workflow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30672" y="2305794"/>
            <a:ext cx="15626655" cy="5863829"/>
            <a:chOff x="0" y="0"/>
            <a:chExt cx="20835540" cy="781843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0835493" cy="7818501"/>
            </a:xfrm>
            <a:custGeom>
              <a:avLst/>
              <a:gdLst/>
              <a:ahLst/>
              <a:cxnLst/>
              <a:rect r="r" b="b" t="t" l="l"/>
              <a:pathLst>
                <a:path h="7818501" w="20835493">
                  <a:moveTo>
                    <a:pt x="0" y="0"/>
                  </a:moveTo>
                  <a:lnTo>
                    <a:pt x="20835493" y="0"/>
                  </a:lnTo>
                  <a:lnTo>
                    <a:pt x="20835493" y="7818501"/>
                  </a:lnTo>
                  <a:lnTo>
                    <a:pt x="0" y="7818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" r="0" b="-17"/>
              </a:stretch>
            </a:blip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4675999" y="3799416"/>
            <a:ext cx="807179" cy="807179"/>
          </a:xfrm>
          <a:custGeom>
            <a:avLst/>
            <a:gdLst/>
            <a:ahLst/>
            <a:cxnLst/>
            <a:rect r="r" b="b" t="t" l="l"/>
            <a:pathLst>
              <a:path h="807179" w="807179">
                <a:moveTo>
                  <a:pt x="0" y="0"/>
                </a:moveTo>
                <a:lnTo>
                  <a:pt x="807179" y="0"/>
                </a:lnTo>
                <a:lnTo>
                  <a:pt x="807179" y="807179"/>
                </a:lnTo>
                <a:lnTo>
                  <a:pt x="0" y="807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76" r="0" b="-117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56852" y="6560029"/>
            <a:ext cx="2356962" cy="81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Match &amp; Results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720967" y="3800930"/>
            <a:ext cx="807179" cy="807179"/>
          </a:xfrm>
          <a:custGeom>
            <a:avLst/>
            <a:gdLst/>
            <a:ahLst/>
            <a:cxnLst/>
            <a:rect r="r" b="b" t="t" l="l"/>
            <a:pathLst>
              <a:path h="807179" w="807179">
                <a:moveTo>
                  <a:pt x="0" y="0"/>
                </a:moveTo>
                <a:lnTo>
                  <a:pt x="807179" y="0"/>
                </a:lnTo>
                <a:lnTo>
                  <a:pt x="807179" y="807179"/>
                </a:lnTo>
                <a:lnTo>
                  <a:pt x="0" y="807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1764" t="0" r="-1176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86434" y="6761824"/>
            <a:ext cx="2356962" cy="41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Normalize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766692" y="3800930"/>
            <a:ext cx="807179" cy="807179"/>
          </a:xfrm>
          <a:custGeom>
            <a:avLst/>
            <a:gdLst/>
            <a:ahLst/>
            <a:cxnLst/>
            <a:rect r="r" b="b" t="t" l="l"/>
            <a:pathLst>
              <a:path h="807179" w="807179">
                <a:moveTo>
                  <a:pt x="0" y="0"/>
                </a:moveTo>
                <a:lnTo>
                  <a:pt x="807179" y="0"/>
                </a:lnTo>
                <a:lnTo>
                  <a:pt x="807179" y="807179"/>
                </a:lnTo>
                <a:lnTo>
                  <a:pt x="0" y="8071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764" r="0" b="-1176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32160" y="6761824"/>
            <a:ext cx="2356962" cy="41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Parse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5812418" y="3800930"/>
            <a:ext cx="807179" cy="807179"/>
          </a:xfrm>
          <a:custGeom>
            <a:avLst/>
            <a:gdLst/>
            <a:ahLst/>
            <a:cxnLst/>
            <a:rect r="r" b="b" t="t" l="l"/>
            <a:pathLst>
              <a:path h="807179" w="807179">
                <a:moveTo>
                  <a:pt x="0" y="0"/>
                </a:moveTo>
                <a:lnTo>
                  <a:pt x="807178" y="0"/>
                </a:lnTo>
                <a:lnTo>
                  <a:pt x="807178" y="807179"/>
                </a:lnTo>
                <a:lnTo>
                  <a:pt x="0" y="807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9411" r="0" b="-941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77885" y="6761824"/>
            <a:ext cx="2356962" cy="41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Preprocess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2841999" y="3800930"/>
            <a:ext cx="807179" cy="807179"/>
          </a:xfrm>
          <a:custGeom>
            <a:avLst/>
            <a:gdLst/>
            <a:ahLst/>
            <a:cxnLst/>
            <a:rect r="r" b="b" t="t" l="l"/>
            <a:pathLst>
              <a:path h="807179" w="807179">
                <a:moveTo>
                  <a:pt x="0" y="0"/>
                </a:moveTo>
                <a:lnTo>
                  <a:pt x="807179" y="0"/>
                </a:lnTo>
                <a:lnTo>
                  <a:pt x="807179" y="807179"/>
                </a:lnTo>
                <a:lnTo>
                  <a:pt x="0" y="807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588" r="0" b="-58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59036" y="6761824"/>
            <a:ext cx="2356962" cy="41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Inputs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2158" y="8409385"/>
            <a:ext cx="16143685" cy="108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system streamlines the entire process, from input to insightful output, ensuring a comprehensive analysis for every user.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3681" y="486667"/>
            <a:ext cx="11048851" cy="52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Data Processing: Resume &amp; Job Description Parsing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681" y="1457028"/>
            <a:ext cx="2452390" cy="32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Resume Parsing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43681" y="1989535"/>
            <a:ext cx="8276035" cy="8276035"/>
            <a:chOff x="0" y="0"/>
            <a:chExt cx="11034713" cy="1103471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034776" cy="11034776"/>
            </a:xfrm>
            <a:custGeom>
              <a:avLst/>
              <a:gdLst/>
              <a:ahLst/>
              <a:cxnLst/>
              <a:rect r="r" b="b" t="t" l="l"/>
              <a:pathLst>
                <a:path h="11034776" w="11034776">
                  <a:moveTo>
                    <a:pt x="0" y="0"/>
                  </a:moveTo>
                  <a:lnTo>
                    <a:pt x="11034776" y="0"/>
                  </a:lnTo>
                  <a:lnTo>
                    <a:pt x="11034776" y="11034776"/>
                  </a:lnTo>
                  <a:lnTo>
                    <a:pt x="0" y="1103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3681" y="10405765"/>
            <a:ext cx="8276035" cy="9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meticulously extract key sections from resumes, including personal information, education, work experience, projects, certifications, and skills. The system also filters out noise to convert raw text into a structured, analyzable format.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7809" y="1457028"/>
            <a:ext cx="3102025" cy="32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Job Description Parsing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377809" y="1989535"/>
            <a:ext cx="8276035" cy="8276035"/>
            <a:chOff x="0" y="0"/>
            <a:chExt cx="11034713" cy="1103471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034776" cy="11034776"/>
            </a:xfrm>
            <a:custGeom>
              <a:avLst/>
              <a:gdLst/>
              <a:ahLst/>
              <a:cxnLst/>
              <a:rect r="r" b="b" t="t" l="l"/>
              <a:pathLst>
                <a:path h="11034776" w="11034776">
                  <a:moveTo>
                    <a:pt x="0" y="0"/>
                  </a:moveTo>
                  <a:lnTo>
                    <a:pt x="11034776" y="0"/>
                  </a:lnTo>
                  <a:lnTo>
                    <a:pt x="11034776" y="11034776"/>
                  </a:lnTo>
                  <a:lnTo>
                    <a:pt x="0" y="1103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77809" y="10405765"/>
            <a:ext cx="8276035" cy="9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Similarly, our system dissects job descriptions to identify essential elements such as required skills, responsibilities, specific tools or technologies, and experience expectations. This ensures a precise understanding of employer needs.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8935"/>
            <a:chOff x="0" y="0"/>
            <a:chExt cx="9144000" cy="1371858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8539"/>
            </a:xfrm>
            <a:custGeom>
              <a:avLst/>
              <a:gdLst/>
              <a:ahLst/>
              <a:cxnLst/>
              <a:rect r="r" b="b" t="t" l="l"/>
              <a:pathLst>
                <a:path h="13718539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8539"/>
                  </a:lnTo>
                  <a:lnTo>
                    <a:pt x="0" y="13718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" t="0" r="-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5000" y="754707"/>
            <a:ext cx="9436001" cy="161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Skill Extraction and Categorization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5000" y="2793206"/>
            <a:ext cx="1139429" cy="2047578"/>
            <a:chOff x="0" y="0"/>
            <a:chExt cx="1519238" cy="27301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9174" cy="2729992"/>
            </a:xfrm>
            <a:custGeom>
              <a:avLst/>
              <a:gdLst/>
              <a:ahLst/>
              <a:cxnLst/>
              <a:rect r="r" b="b" t="t" l="l"/>
              <a:pathLst>
                <a:path h="2729992" w="1519174">
                  <a:moveTo>
                    <a:pt x="0" y="759587"/>
                  </a:moveTo>
                  <a:cubicBezTo>
                    <a:pt x="0" y="340106"/>
                    <a:pt x="340106" y="0"/>
                    <a:pt x="759587" y="0"/>
                  </a:cubicBezTo>
                  <a:cubicBezTo>
                    <a:pt x="1179068" y="0"/>
                    <a:pt x="1519174" y="340106"/>
                    <a:pt x="1519174" y="759587"/>
                  </a:cubicBezTo>
                  <a:lnTo>
                    <a:pt x="1519174" y="1970405"/>
                  </a:lnTo>
                  <a:cubicBezTo>
                    <a:pt x="1519174" y="2389886"/>
                    <a:pt x="1179068" y="2729992"/>
                    <a:pt x="759587" y="2729992"/>
                  </a:cubicBezTo>
                  <a:cubicBezTo>
                    <a:pt x="340106" y="2729992"/>
                    <a:pt x="0" y="2390013"/>
                    <a:pt x="0" y="1970532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10996" y="3597623"/>
            <a:ext cx="427285" cy="48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9285" y="3059014"/>
            <a:ext cx="3549254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Identify All Skill Types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9285" y="3549254"/>
            <a:ext cx="8011716" cy="100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Extract technical, non-technical (soft skills), domain-specific, and general skills.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5000" y="5125640"/>
            <a:ext cx="1139429" cy="2047577"/>
            <a:chOff x="0" y="0"/>
            <a:chExt cx="1519238" cy="27301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9174" cy="2729992"/>
            </a:xfrm>
            <a:custGeom>
              <a:avLst/>
              <a:gdLst/>
              <a:ahLst/>
              <a:cxnLst/>
              <a:rect r="r" b="b" t="t" l="l"/>
              <a:pathLst>
                <a:path h="2729992" w="1519174">
                  <a:moveTo>
                    <a:pt x="0" y="759587"/>
                  </a:moveTo>
                  <a:cubicBezTo>
                    <a:pt x="0" y="340106"/>
                    <a:pt x="340106" y="0"/>
                    <a:pt x="759587" y="0"/>
                  </a:cubicBezTo>
                  <a:cubicBezTo>
                    <a:pt x="1179068" y="0"/>
                    <a:pt x="1519174" y="340106"/>
                    <a:pt x="1519174" y="759587"/>
                  </a:cubicBezTo>
                  <a:lnTo>
                    <a:pt x="1519174" y="1970405"/>
                  </a:lnTo>
                  <a:cubicBezTo>
                    <a:pt x="1519174" y="2389886"/>
                    <a:pt x="1179068" y="2729992"/>
                    <a:pt x="759587" y="2729992"/>
                  </a:cubicBezTo>
                  <a:cubicBezTo>
                    <a:pt x="340106" y="2729992"/>
                    <a:pt x="0" y="2390013"/>
                    <a:pt x="0" y="1970532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10996" y="5930056"/>
            <a:ext cx="427285" cy="48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9285" y="5391447"/>
            <a:ext cx="3165128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Normalize Skills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9285" y="5881688"/>
            <a:ext cx="8011716" cy="100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Handle variations and duplicates (e.g., "JS", "JavaScript", "Node.js") to create a consistent skill list.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55000" y="7458075"/>
            <a:ext cx="1139429" cy="2047577"/>
            <a:chOff x="0" y="0"/>
            <a:chExt cx="1519238" cy="27301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19174" cy="2729992"/>
            </a:xfrm>
            <a:custGeom>
              <a:avLst/>
              <a:gdLst/>
              <a:ahLst/>
              <a:cxnLst/>
              <a:rect r="r" b="b" t="t" l="l"/>
              <a:pathLst>
                <a:path h="2729992" w="1519174">
                  <a:moveTo>
                    <a:pt x="0" y="759587"/>
                  </a:moveTo>
                  <a:cubicBezTo>
                    <a:pt x="0" y="340106"/>
                    <a:pt x="340106" y="0"/>
                    <a:pt x="759587" y="0"/>
                  </a:cubicBezTo>
                  <a:cubicBezTo>
                    <a:pt x="1179068" y="0"/>
                    <a:pt x="1519174" y="340106"/>
                    <a:pt x="1519174" y="759587"/>
                  </a:cubicBezTo>
                  <a:lnTo>
                    <a:pt x="1519174" y="1970405"/>
                  </a:lnTo>
                  <a:cubicBezTo>
                    <a:pt x="1519174" y="2389886"/>
                    <a:pt x="1179068" y="2729992"/>
                    <a:pt x="759587" y="2729992"/>
                  </a:cubicBezTo>
                  <a:cubicBezTo>
                    <a:pt x="340106" y="2729992"/>
                    <a:pt x="0" y="2390013"/>
                    <a:pt x="0" y="1970532"/>
                  </a:cubicBezTo>
                  <a:close/>
                </a:path>
              </a:pathLst>
            </a:custGeom>
            <a:solidFill>
              <a:srgbClr val="46464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210996" y="8262491"/>
            <a:ext cx="427285" cy="48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79285" y="7723882"/>
            <a:ext cx="3820417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Categorize for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9285" y="8214122"/>
            <a:ext cx="8011716" cy="100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Group skills into categories for more granular and insightful analysis, improving relevance.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81900" y="1134219"/>
            <a:ext cx="8301930" cy="59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62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Skill Matching &amp; Score Calculation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1900" y="2216200"/>
            <a:ext cx="3198465" cy="37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The Matching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1900" y="2729507"/>
            <a:ext cx="5787479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Our core logic compares the skills extracted from the resume against those from the job description. This comparison yields three distinct categories: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81900" y="3908524"/>
            <a:ext cx="5787479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Matched Skills:</a:t>
            </a: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Skills present in both the resume and job description.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81900" y="4642843"/>
            <a:ext cx="5787479" cy="72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Missing Skills:</a:t>
            </a: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Skills required by the job but absent from the resume.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81900" y="5377160"/>
            <a:ext cx="5787479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Bold"/>
                <a:ea typeface="Raleway Bold"/>
                <a:cs typeface="Raleway Bold"/>
                <a:sym typeface="Raleway Bold"/>
              </a:rPr>
              <a:t>Additional Skills:</a:t>
            </a: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Skills present in the resume but not explicitly mentioned in the job description.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83431" y="2216200"/>
            <a:ext cx="3563690" cy="37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Match Score Calculation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883431" y="2822079"/>
            <a:ext cx="3690045" cy="3690045"/>
            <a:chOff x="0" y="0"/>
            <a:chExt cx="4920060" cy="49200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920107" cy="4920107"/>
            </a:xfrm>
            <a:custGeom>
              <a:avLst/>
              <a:gdLst/>
              <a:ahLst/>
              <a:cxnLst/>
              <a:rect r="r" b="b" t="t" l="l"/>
              <a:pathLst>
                <a:path h="4920107" w="4920107">
                  <a:moveTo>
                    <a:pt x="0" y="0"/>
                  </a:moveTo>
                  <a:lnTo>
                    <a:pt x="4920107" y="0"/>
                  </a:lnTo>
                  <a:lnTo>
                    <a:pt x="4920107" y="4920107"/>
                  </a:lnTo>
                  <a:lnTo>
                    <a:pt x="0" y="4920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883431" y="6678066"/>
            <a:ext cx="3690045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precise percentage score is calculated, indicating the degree of alignment. This score is derived from: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3431" y="7857084"/>
            <a:ext cx="369004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Skill overlap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83431" y="8260407"/>
            <a:ext cx="369004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Relevance of matched skills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3431" y="8663731"/>
            <a:ext cx="369004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562"/>
              </a:lnSpc>
              <a:buFont typeface="Arial"/>
              <a:buChar char="•"/>
            </a:pPr>
            <a:r>
              <a:rPr lang="en-US" b="true" sz="1625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Completeness of required skills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B1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72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128118"/>
            <a:ext cx="1067663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E14D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Dynamic Output Presentation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80046" y="2640657"/>
            <a:ext cx="3742581" cy="2313086"/>
            <a:chOff x="0" y="0"/>
            <a:chExt cx="4990108" cy="308411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4990084" cy="3084068"/>
            </a:xfrm>
            <a:custGeom>
              <a:avLst/>
              <a:gdLst/>
              <a:ahLst/>
              <a:cxnLst/>
              <a:rect r="r" b="b" t="t" l="l"/>
              <a:pathLst>
                <a:path h="3084068" w="4990084">
                  <a:moveTo>
                    <a:pt x="0" y="0"/>
                  </a:moveTo>
                  <a:lnTo>
                    <a:pt x="4990084" y="0"/>
                  </a:lnTo>
                  <a:lnTo>
                    <a:pt x="4990084" y="3084068"/>
                  </a:lnTo>
                  <a:lnTo>
                    <a:pt x="0" y="308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" r="0" b="-2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0046" y="5243215"/>
            <a:ext cx="37425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Match Score at a Glance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6199883"/>
            <a:ext cx="3742581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clear percentage showing overall compatibility.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208389" y="2640657"/>
            <a:ext cx="3742730" cy="2313086"/>
            <a:chOff x="0" y="0"/>
            <a:chExt cx="4990307" cy="308411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990338" cy="3084068"/>
            </a:xfrm>
            <a:custGeom>
              <a:avLst/>
              <a:gdLst/>
              <a:ahLst/>
              <a:cxnLst/>
              <a:rect r="r" b="b" t="t" l="l"/>
              <a:pathLst>
                <a:path h="3084068" w="4990338">
                  <a:moveTo>
                    <a:pt x="0" y="0"/>
                  </a:moveTo>
                  <a:lnTo>
                    <a:pt x="4990338" y="0"/>
                  </a:lnTo>
                  <a:lnTo>
                    <a:pt x="4990338" y="3084068"/>
                  </a:lnTo>
                  <a:lnTo>
                    <a:pt x="0" y="308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4" r="0" b="-2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208389" y="5243215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Skill Breakdown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08389" y="5771257"/>
            <a:ext cx="3742730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Detailed lists of matched, missing, and additional skills.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36881" y="2640657"/>
            <a:ext cx="3742581" cy="2313086"/>
            <a:chOff x="0" y="0"/>
            <a:chExt cx="4990108" cy="308411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990084" cy="3084068"/>
            </a:xfrm>
            <a:custGeom>
              <a:avLst/>
              <a:gdLst/>
              <a:ahLst/>
              <a:cxnLst/>
              <a:rect r="r" b="b" t="t" l="l"/>
              <a:pathLst>
                <a:path h="3084068" w="4990084">
                  <a:moveTo>
                    <a:pt x="0" y="0"/>
                  </a:moveTo>
                  <a:lnTo>
                    <a:pt x="4990084" y="0"/>
                  </a:lnTo>
                  <a:lnTo>
                    <a:pt x="4990084" y="3084068"/>
                  </a:lnTo>
                  <a:lnTo>
                    <a:pt x="0" y="308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" r="0" b="-2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336881" y="5243215"/>
            <a:ext cx="37425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Tailored 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6881" y="6199883"/>
            <a:ext cx="3742581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Actionable suggestions for skill acquisition.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465225" y="2640657"/>
            <a:ext cx="3742730" cy="2313086"/>
            <a:chOff x="0" y="0"/>
            <a:chExt cx="4990307" cy="308411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4990338" cy="3084068"/>
            </a:xfrm>
            <a:custGeom>
              <a:avLst/>
              <a:gdLst/>
              <a:ahLst/>
              <a:cxnLst/>
              <a:rect r="r" b="b" t="t" l="l"/>
              <a:pathLst>
                <a:path h="3084068" w="4990338">
                  <a:moveTo>
                    <a:pt x="0" y="0"/>
                  </a:moveTo>
                  <a:lnTo>
                    <a:pt x="4990338" y="0"/>
                  </a:lnTo>
                  <a:lnTo>
                    <a:pt x="4990338" y="3084068"/>
                  </a:lnTo>
                  <a:lnTo>
                    <a:pt x="0" y="3084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4" r="0" b="-2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465225" y="5243215"/>
            <a:ext cx="374273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D4CC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Improvement Roadmap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65225" y="6199883"/>
            <a:ext cx="3742730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Guidance on how to enhance your resume and skill set.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0046" y="8028385"/>
            <a:ext cx="16127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D7D4C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results are presented in an intuitive dashboard format, providing users with immediate and actionable insights.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DAG4rTSP1uk</dc:identifier>
  <dcterms:modified xsi:type="dcterms:W3CDTF">2011-08-01T06:04:30Z</dcterms:modified>
  <cp:revision>1</cp:revision>
  <dc:title>Skill-Match-Resume-Matcher-and-Skill-Recommender.pptx</dc:title>
</cp:coreProperties>
</file>